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725" r:id="rId2"/>
  </p:sldMasterIdLst>
  <p:notesMasterIdLst>
    <p:notesMasterId r:id="rId18"/>
  </p:notesMasterIdLst>
  <p:sldIdLst>
    <p:sldId id="280" r:id="rId3"/>
    <p:sldId id="625" r:id="rId4"/>
    <p:sldId id="2076138466" r:id="rId5"/>
    <p:sldId id="2076138467" r:id="rId6"/>
    <p:sldId id="2076138477" r:id="rId7"/>
    <p:sldId id="2076138484" r:id="rId8"/>
    <p:sldId id="2076138504" r:id="rId9"/>
    <p:sldId id="2076138488" r:id="rId10"/>
    <p:sldId id="2076138510" r:id="rId11"/>
    <p:sldId id="2076138490" r:id="rId12"/>
    <p:sldId id="2076138500" r:id="rId13"/>
    <p:sldId id="2076138507" r:id="rId14"/>
    <p:sldId id="2076138499" r:id="rId15"/>
    <p:sldId id="2076138505" r:id="rId16"/>
    <p:sldId id="777" r:id="rId17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00"/>
    <a:srgbClr val="202020"/>
    <a:srgbClr val="FFFFFF"/>
    <a:srgbClr val="F0F0FF"/>
    <a:srgbClr val="F0F0F0"/>
    <a:srgbClr val="B2B2B2"/>
    <a:srgbClr val="3333FF"/>
    <a:srgbClr val="FF6600"/>
    <a:srgbClr val="CB3D3A"/>
    <a:srgbClr val="9B2D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511" autoAdjust="0"/>
    <p:restoredTop sz="97419" autoAdjust="0"/>
  </p:normalViewPr>
  <p:slideViewPr>
    <p:cSldViewPr snapToGrid="0">
      <p:cViewPr varScale="1">
        <p:scale>
          <a:sx n="158" d="100"/>
          <a:sy n="158" d="100"/>
        </p:scale>
        <p:origin x="456" y="8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BF8CE7-5C53-4001-B97C-72B236741693}" type="datetimeFigureOut">
              <a:rPr kumimoji="1" lang="ja-JP" altLang="en-US" smtClean="0"/>
              <a:t>2024/10/30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EC7A74-6D70-4FAE-86B1-AB6707BCEC1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502531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10/30/2024 11:41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57862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pPr defTabSz="914099" eaLnBrk="0" hangingPunct="0"/>
            <a:r>
              <a:rPr lang="en-US" sz="400" dirty="0">
                <a:gradFill>
                  <a:gsLst>
                    <a:gs pos="0">
                      <a:prstClr val="black"/>
                    </a:gs>
                    <a:gs pos="100000">
                      <a:prstClr val="black"/>
                    </a:gs>
                  </a:gsLst>
                  <a:lin ang="5400000" scaled="0"/>
                </a:gradFill>
                <a:latin typeface="Segoe UI" pitchFamily="34" charset="0"/>
                <a:ea typeface="Segoe UI" pitchFamily="34" charset="0"/>
                <a:cs typeface="Segoe UI" pitchFamily="34" charset="0"/>
              </a:rPr>
              <a:t>© Microsoft Corporation. All rights reserved. MICROSOFT MAKES NO WARRANTIES, EXPRESS, IMPLIED OR STATUTORY, AS TO THE INFORMATION IN THIS PRESENTATION.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fld id="{386CE63F-9E7F-4C04-9D0D-FCA25A8E9E86}" type="datetime8">
              <a:rPr lang="en-US" smtClean="0"/>
              <a:t>10/30/2024 11:41 PM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008EB6-D09E-4580-8CD6-DDB14511944F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97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0EC7A74-6D70-4FAE-86B1-AB6707BCEC1A}" type="slidenum">
              <a:rPr kumimoji="1" lang="ja-JP" altLang="en-US" smtClean="0"/>
              <a:t>15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4205158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747359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028688826"/>
      </p:ext>
    </p:extLst>
  </p:cSld>
  <p:clrMapOvr>
    <a:masterClrMapping/>
  </p:clrMapOvr>
  <p:transition advClick="0" advTm="10000"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lumn Bullet with Subhea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76633-3E8D-4CF4-A5D4-D4E9D88A6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263" y="457200"/>
            <a:ext cx="11018520" cy="553998"/>
          </a:xfrm>
        </p:spPr>
        <p:txBody>
          <a:bodyPr>
            <a:spAutoFit/>
          </a:bodyPr>
          <a:lstStyle>
            <a:lvl1pPr>
              <a:defRPr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DD525736-DEE8-4391-8135-23DE0640053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84200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98E90344-0294-48E2-AAF0-601BB99500E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84200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66750" indent="-152400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B4F729D4-B1F1-45F2-A06A-40234B19C88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397625" y="1436688"/>
            <a:ext cx="5219700" cy="430887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280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1F896FB-325C-4849-B372-8DF0D6C0562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397625" y="2084388"/>
            <a:ext cx="5219700" cy="1612749"/>
          </a:xfrm>
        </p:spPr>
        <p:txBody>
          <a:bodyPr>
            <a:spAutoFit/>
          </a:bodyPr>
          <a:lstStyle>
            <a:lvl1pPr marL="171450" indent="-171450">
              <a:defRPr lang="en-US" sz="2400" dirty="0"/>
            </a:lvl1pPr>
            <a:lvl2pPr marL="342900" indent="-171450">
              <a:defRPr lang="en-US" dirty="0"/>
            </a:lvl2pPr>
            <a:lvl3pPr marL="514350" indent="-171450">
              <a:defRPr lang="en-US" dirty="0"/>
            </a:lvl3pPr>
            <a:lvl4pPr marL="685800" indent="-136525">
              <a:defRPr lang="en-US" dirty="0"/>
            </a:lvl4pPr>
            <a:lvl5pPr marL="793750" indent="-120650">
              <a:defRPr lang="en-US" dirty="0"/>
            </a:lvl5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800789"/>
      </p:ext>
    </p:extLst>
  </p:cSld>
  <p:clrMapOvr>
    <a:masterClrMapping/>
  </p:clrMapOvr>
  <p:transition>
    <p:fade/>
  </p:transition>
  <p:extLst>
    <p:ext uri="{DCECCB84-F9BA-43D5-87BE-67443E8EF086}">
      <p15:sldGuideLst xmlns:p15="http://schemas.microsoft.com/office/powerpoint/2012/main">
        <p15:guide id="1" orient="horz" pos="288">
          <p15:clr>
            <a:srgbClr val="5ACBF0"/>
          </p15:clr>
        </p15:guide>
        <p15:guide id="2" orient="horz" pos="1311">
          <p15:clr>
            <a:srgbClr val="5ACBF0"/>
          </p15:clr>
        </p15:guide>
        <p15:guide id="4" pos="3656">
          <p15:clr>
            <a:srgbClr val="5ACBF0"/>
          </p15:clr>
        </p15:guide>
        <p15:guide id="5" pos="4024">
          <p15:clr>
            <a:srgbClr val="5ACBF0"/>
          </p15:clr>
        </p15:guide>
        <p15:guide id="7" orient="horz" pos="905">
          <p15:clr>
            <a:srgbClr val="5ACBF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5906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3691285059"/>
      </p:ext>
    </p:extLst>
  </p:cSld>
  <p:clrMapOvr>
    <a:masterClrMapping/>
  </p:clrMapOvr>
  <p:transition advClick="0" advTm="10000"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 descr="背景パターン&#10;&#10;自動的に生成された説明">
            <a:extLst>
              <a:ext uri="{FF2B5EF4-FFF2-40B4-BE49-F238E27FC236}">
                <a16:creationId xmlns:a16="http://schemas.microsoft.com/office/drawing/2014/main" id="{9B8116B5-4832-C549-71D5-742C3AC1B1A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alphaModFix amt="2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ChalkSketc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523" b="366"/>
          <a:stretch/>
        </p:blipFill>
        <p:spPr>
          <a:xfrm>
            <a:off x="1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54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図 10">
            <a:extLst>
              <a:ext uri="{FF2B5EF4-FFF2-40B4-BE49-F238E27FC236}">
                <a16:creationId xmlns:a16="http://schemas.microsoft.com/office/drawing/2014/main" id="{B5A4F710-8C03-4755-B6E0-2CAC61C270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-12555"/>
            <a:ext cx="12192000" cy="560294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B1C164C7-8EBD-4235-AEE9-737D6DF4D0E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00" y="13344"/>
            <a:ext cx="508496" cy="50849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Rectangle 8">
            <a:extLst>
              <a:ext uri="{FF2B5EF4-FFF2-40B4-BE49-F238E27FC236}">
                <a16:creationId xmlns:a16="http://schemas.microsoft.com/office/drawing/2014/main" id="{5052482A-FBB4-42DD-AA4E-CEA9402AB70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25256" y="-42334"/>
            <a:ext cx="98616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/>
            <a:fld id="{8C354F31-E4CA-4443-BBF2-5990423D5E5B}" type="slidenum">
              <a:rPr lang="en-US" altLang="ja-JP" sz="3200" b="1" smtClean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pPr algn="r"/>
              <a:t>‹#›</a:t>
            </a:fld>
            <a:endParaRPr lang="en-US" altLang="ja-JP" sz="3200" b="1" dirty="0">
              <a:solidFill>
                <a:schemeClr val="bg1"/>
              </a:solidFill>
              <a:effectLst/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1061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CrystalMark3DHZ64.exe" TargetMode="Externa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8E36A6B7-871D-FFD7-41D9-66420420C3C7}"/>
              </a:ext>
            </a:extLst>
          </p:cNvPr>
          <p:cNvSpPr txBox="1"/>
          <p:nvPr/>
        </p:nvSpPr>
        <p:spPr>
          <a:xfrm>
            <a:off x="1772405" y="3956469"/>
            <a:ext cx="8648532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ja-JP" sz="3200" dirty="0"/>
              <a:t>2024/11/16-17</a:t>
            </a:r>
          </a:p>
          <a:p>
            <a:pPr algn="ctr"/>
            <a:r>
              <a:rPr lang="en-US" altLang="ja-JP" sz="3200" dirty="0"/>
              <a:t>@SESSIONS 2024</a:t>
            </a:r>
          </a:p>
          <a:p>
            <a:pPr algn="ctr"/>
            <a:endParaRPr kumimoji="1" lang="en-US" altLang="ja-JP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デジタル 教科書体 NK-B"/>
              <a:ea typeface="UD デジタル 教科書体 NK-B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5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hiyohiyo</a:t>
            </a:r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78E79680-5D03-FC8F-BC36-02A78A7000F2}"/>
              </a:ext>
            </a:extLst>
          </p:cNvPr>
          <p:cNvSpPr/>
          <p:nvPr/>
        </p:nvSpPr>
        <p:spPr>
          <a:xfrm>
            <a:off x="0" y="818473"/>
            <a:ext cx="12192000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800" b="0" i="0" u="none" strike="noStrike" kern="1200" cap="none" spc="0" normalizeH="0" baseline="0" noProof="0" dirty="0">
                <a:ln w="12700" cmpd="sng">
                  <a:solidFill>
                    <a:srgbClr val="FFFFFF"/>
                  </a:solidFill>
                  <a:prstDash val="solid"/>
                </a:ln>
                <a:effectLst/>
                <a:uLnTx/>
                <a:uFillTx/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CrystalMark 3D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8800" b="0" i="0" u="none" strike="noStrike" kern="1200" cap="none" spc="0" normalizeH="0" baseline="0" noProof="0" dirty="0">
                <a:ln w="12700" cmpd="sng">
                  <a:solidFill>
                    <a:srgbClr val="FFFFFF"/>
                  </a:solidFill>
                  <a:prstDash val="solid"/>
                </a:ln>
                <a:effectLst/>
                <a:uLnTx/>
                <a:uFillTx/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Heaven Zero</a:t>
            </a:r>
            <a:endParaRPr kumimoji="1" lang="en-US" altLang="ja-JP" sz="4000" b="0" i="0" u="none" strike="noStrike" kern="1200" cap="none" spc="0" normalizeH="0" baseline="0" noProof="0" dirty="0">
              <a:ln w="12700" cmpd="sng">
                <a:solidFill>
                  <a:srgbClr val="FFFFFF"/>
                </a:solidFill>
                <a:prstDash val="solid"/>
              </a:ln>
              <a:effectLst/>
              <a:uLnTx/>
              <a:uFillTx/>
              <a:latin typeface="Copperplate Gothic Bold" panose="020E0705020206020404" pitchFamily="34" charset="0"/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840614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ja-JP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heaven seven by Exceed </a:t>
            </a: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029D98BA-67AC-6DA2-34E6-FB1B90210C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118" y="947990"/>
            <a:ext cx="10748909" cy="5910010"/>
          </a:xfrm>
          <a:prstGeom prst="rect">
            <a:avLst/>
          </a:prstGeom>
        </p:spPr>
      </p:pic>
      <p:pic>
        <p:nvPicPr>
          <p:cNvPr id="10" name="図 9">
            <a:extLst>
              <a:ext uri="{FF2B5EF4-FFF2-40B4-BE49-F238E27FC236}">
                <a16:creationId xmlns:a16="http://schemas.microsoft.com/office/drawing/2014/main" id="{54E25555-8EE5-A673-9FDE-41E45278772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4817" y="4880920"/>
            <a:ext cx="3589334" cy="1977080"/>
          </a:xfrm>
          <a:prstGeom prst="rect">
            <a:avLst/>
          </a:prstGeom>
        </p:spPr>
      </p:pic>
      <p:pic>
        <p:nvPicPr>
          <p:cNvPr id="3" name="図 2">
            <a:extLst>
              <a:ext uri="{FF2B5EF4-FFF2-40B4-BE49-F238E27FC236}">
                <a16:creationId xmlns:a16="http://schemas.microsoft.com/office/drawing/2014/main" id="{CC01C95D-A0B7-F516-C06A-AAD24CAF30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6968" y="947990"/>
            <a:ext cx="3589334" cy="1977711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DB9DBB8-46A1-94D0-E5DB-5DEB339673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86968" y="2908724"/>
            <a:ext cx="3597183" cy="1972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6752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r>
              <a:rPr lang="en-US" altLang="ja-JP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CrystalMark 3D</a:t>
            </a: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30DAEDD-DF04-3D5B-B1A9-375E3611B0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7225" y="1117332"/>
            <a:ext cx="8177550" cy="5543676"/>
          </a:xfrm>
          <a:prstGeom prst="rect">
            <a:avLst/>
          </a:prstGeom>
        </p:spPr>
      </p:pic>
      <p:sp>
        <p:nvSpPr>
          <p:cNvPr id="10" name="吹き出し: 角を丸めた四角形 9">
            <a:extLst>
              <a:ext uri="{FF2B5EF4-FFF2-40B4-BE49-F238E27FC236}">
                <a16:creationId xmlns:a16="http://schemas.microsoft.com/office/drawing/2014/main" id="{EA4974D7-A8A6-E0CB-1FC8-E8B0FE1E8FE3}"/>
              </a:ext>
            </a:extLst>
          </p:cNvPr>
          <p:cNvSpPr/>
          <p:nvPr/>
        </p:nvSpPr>
        <p:spPr>
          <a:xfrm>
            <a:off x="8807482" y="1586473"/>
            <a:ext cx="1180072" cy="644080"/>
          </a:xfrm>
          <a:prstGeom prst="wedgeRoundRectCallout">
            <a:avLst>
              <a:gd name="adj1" fmla="val -32018"/>
              <a:gd name="adj2" fmla="val 79680"/>
              <a:gd name="adj3" fmla="val 16667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3200" dirty="0">
                <a:latin typeface="+mj-ea"/>
                <a:ea typeface="+mj-ea"/>
              </a:rPr>
              <a:t>広告</a:t>
            </a:r>
            <a:endParaRPr lang="en-US" altLang="ja-JP" sz="3200" dirty="0">
              <a:latin typeface="+mj-ea"/>
              <a:ea typeface="+mj-ea"/>
            </a:endParaRPr>
          </a:p>
        </p:txBody>
      </p:sp>
      <p:sp>
        <p:nvSpPr>
          <p:cNvPr id="20" name="四角形: 角を丸くする 19">
            <a:extLst>
              <a:ext uri="{FF2B5EF4-FFF2-40B4-BE49-F238E27FC236}">
                <a16:creationId xmlns:a16="http://schemas.microsoft.com/office/drawing/2014/main" id="{BEEE2229-34E7-BEB3-8EBE-004D13DE3D6F}"/>
              </a:ext>
            </a:extLst>
          </p:cNvPr>
          <p:cNvSpPr/>
          <p:nvPr/>
        </p:nvSpPr>
        <p:spPr>
          <a:xfrm>
            <a:off x="3226584" y="3852233"/>
            <a:ext cx="1413896" cy="221551"/>
          </a:xfrm>
          <a:prstGeom prst="roundRect">
            <a:avLst>
              <a:gd name="adj" fmla="val 648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3200" dirty="0">
              <a:latin typeface="+mj-ea"/>
              <a:ea typeface="+mj-ea"/>
            </a:endParaRPr>
          </a:p>
        </p:txBody>
      </p: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8F6C1B02-3143-5411-2AFD-0CE28271643E}"/>
              </a:ext>
            </a:extLst>
          </p:cNvPr>
          <p:cNvSpPr/>
          <p:nvPr/>
        </p:nvSpPr>
        <p:spPr>
          <a:xfrm>
            <a:off x="2007225" y="2569558"/>
            <a:ext cx="1180072" cy="644080"/>
          </a:xfrm>
          <a:prstGeom prst="wedgeRoundRectCallout">
            <a:avLst>
              <a:gd name="adj1" fmla="val 54369"/>
              <a:gd name="adj2" fmla="val 143042"/>
              <a:gd name="adj3" fmla="val 16667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latin typeface="+mj-ea"/>
                <a:ea typeface="+mj-ea"/>
              </a:rPr>
              <a:t>作品名＋作者</a:t>
            </a:r>
            <a:endParaRPr lang="en-US" altLang="ja-JP" sz="2000" dirty="0">
              <a:latin typeface="+mj-ea"/>
              <a:ea typeface="+mj-ea"/>
            </a:endParaRPr>
          </a:p>
        </p:txBody>
      </p:sp>
      <p:sp>
        <p:nvSpPr>
          <p:cNvPr id="9" name="四角形: 角を丸くする 8">
            <a:extLst>
              <a:ext uri="{FF2B5EF4-FFF2-40B4-BE49-F238E27FC236}">
                <a16:creationId xmlns:a16="http://schemas.microsoft.com/office/drawing/2014/main" id="{582CCABA-38D4-E3FF-E923-DAE19602F6BA}"/>
              </a:ext>
            </a:extLst>
          </p:cNvPr>
          <p:cNvSpPr/>
          <p:nvPr/>
        </p:nvSpPr>
        <p:spPr>
          <a:xfrm>
            <a:off x="9769861" y="6222748"/>
            <a:ext cx="394774" cy="418120"/>
          </a:xfrm>
          <a:prstGeom prst="roundRect">
            <a:avLst>
              <a:gd name="adj" fmla="val 648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3200" dirty="0">
              <a:latin typeface="+mj-ea"/>
              <a:ea typeface="+mj-ea"/>
            </a:endParaRPr>
          </a:p>
        </p:txBody>
      </p:sp>
      <p:sp>
        <p:nvSpPr>
          <p:cNvPr id="12" name="吹き出し: 角を丸めた四角形 11">
            <a:extLst>
              <a:ext uri="{FF2B5EF4-FFF2-40B4-BE49-F238E27FC236}">
                <a16:creationId xmlns:a16="http://schemas.microsoft.com/office/drawing/2014/main" id="{130D5337-0FFF-0D79-36FC-78E5F0FA1558}"/>
              </a:ext>
            </a:extLst>
          </p:cNvPr>
          <p:cNvSpPr/>
          <p:nvPr/>
        </p:nvSpPr>
        <p:spPr>
          <a:xfrm>
            <a:off x="7654747" y="5231389"/>
            <a:ext cx="1417674" cy="644080"/>
          </a:xfrm>
          <a:prstGeom prst="wedgeRoundRectCallout">
            <a:avLst>
              <a:gd name="adj1" fmla="val 25044"/>
              <a:gd name="adj2" fmla="val 98442"/>
              <a:gd name="adj3" fmla="val 16667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000" dirty="0">
                <a:latin typeface="+mj-ea"/>
                <a:ea typeface="+mj-ea"/>
              </a:rPr>
              <a:t>ランキング</a:t>
            </a:r>
            <a:endParaRPr lang="en-US" altLang="ja-JP" sz="2000" dirty="0">
              <a:latin typeface="+mj-ea"/>
              <a:ea typeface="+mj-ea"/>
            </a:endParaRPr>
          </a:p>
          <a:p>
            <a:pPr algn="ctr"/>
            <a:r>
              <a:rPr lang="ja-JP" altLang="en-US" sz="2000" dirty="0">
                <a:latin typeface="+mj-ea"/>
                <a:ea typeface="+mj-ea"/>
              </a:rPr>
              <a:t>登録機能</a:t>
            </a:r>
            <a:endParaRPr lang="en-US" altLang="ja-JP" sz="2000" dirty="0">
              <a:latin typeface="+mj-ea"/>
              <a:ea typeface="+mj-ea"/>
            </a:endParaRP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391B2122-8C48-6FBC-2196-BB37FBE45FEF}"/>
              </a:ext>
            </a:extLst>
          </p:cNvPr>
          <p:cNvSpPr/>
          <p:nvPr/>
        </p:nvSpPr>
        <p:spPr>
          <a:xfrm>
            <a:off x="8404163" y="6218862"/>
            <a:ext cx="1309303" cy="418120"/>
          </a:xfrm>
          <a:prstGeom prst="roundRect">
            <a:avLst>
              <a:gd name="adj" fmla="val 648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3200" dirty="0">
              <a:latin typeface="+mj-ea"/>
              <a:ea typeface="+mj-ea"/>
            </a:endParaRPr>
          </a:p>
        </p:txBody>
      </p:sp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EB19C197-6E19-8D13-39E1-D0F796D1DBF4}"/>
              </a:ext>
            </a:extLst>
          </p:cNvPr>
          <p:cNvSpPr/>
          <p:nvPr/>
        </p:nvSpPr>
        <p:spPr>
          <a:xfrm>
            <a:off x="2007225" y="1117332"/>
            <a:ext cx="2633255" cy="221551"/>
          </a:xfrm>
          <a:prstGeom prst="rect">
            <a:avLst/>
          </a:prstGeom>
          <a:solidFill>
            <a:srgbClr val="20202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Copperplate Gothic Bold" panose="020E0705020206020404" pitchFamily="34" charset="0"/>
              </a:rPr>
              <a:t>CrystalMark 3D</a:t>
            </a:r>
            <a:endParaRPr kumimoji="1" lang="ja-JP" altLang="en-US" sz="1600" dirty="0">
              <a:latin typeface="Copperplate Gothic Bold" panose="020E0705020206020404" pitchFamily="34" charset="0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486AC19A-4B2D-C56B-E4D5-42EBD02A2970}"/>
              </a:ext>
            </a:extLst>
          </p:cNvPr>
          <p:cNvSpPr/>
          <p:nvPr/>
        </p:nvSpPr>
        <p:spPr>
          <a:xfrm>
            <a:off x="3226584" y="2764665"/>
            <a:ext cx="3437226" cy="447163"/>
          </a:xfrm>
          <a:prstGeom prst="rect">
            <a:avLst/>
          </a:prstGeom>
          <a:solidFill>
            <a:srgbClr val="20202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dirty="0">
                <a:latin typeface="Copperplate Gothic Bold" panose="020E0705020206020404" pitchFamily="34" charset="0"/>
              </a:rPr>
              <a:t>CrystalMark 3D</a:t>
            </a:r>
            <a:endParaRPr kumimoji="1" lang="ja-JP" altLang="en-US" sz="2400" dirty="0">
              <a:latin typeface="Copperplate Gothic Bold" panose="020E0705020206020404" pitchFamily="34" charset="0"/>
            </a:endParaRPr>
          </a:p>
        </p:txBody>
      </p:sp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9A3BA786-3853-BE99-6515-1E1551F2D1F2}"/>
              </a:ext>
            </a:extLst>
          </p:cNvPr>
          <p:cNvSpPr/>
          <p:nvPr/>
        </p:nvSpPr>
        <p:spPr>
          <a:xfrm>
            <a:off x="6663810" y="2423665"/>
            <a:ext cx="3483209" cy="1348005"/>
          </a:xfrm>
          <a:prstGeom prst="roundRect">
            <a:avLst>
              <a:gd name="adj" fmla="val 6482"/>
            </a:avLst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ja-JP" sz="3200" dirty="0">
              <a:latin typeface="+mj-ea"/>
              <a:ea typeface="+mj-ea"/>
            </a:endParaRPr>
          </a:p>
        </p:txBody>
      </p:sp>
      <p:sp>
        <p:nvSpPr>
          <p:cNvPr id="14" name="吹き出し: 角を丸めた四角形 13">
            <a:extLst>
              <a:ext uri="{FF2B5EF4-FFF2-40B4-BE49-F238E27FC236}">
                <a16:creationId xmlns:a16="http://schemas.microsoft.com/office/drawing/2014/main" id="{BFDC029B-01B8-CE30-718B-149E9DB8DA47}"/>
              </a:ext>
            </a:extLst>
          </p:cNvPr>
          <p:cNvSpPr/>
          <p:nvPr/>
        </p:nvSpPr>
        <p:spPr>
          <a:xfrm>
            <a:off x="9185186" y="5231388"/>
            <a:ext cx="1658728" cy="648929"/>
          </a:xfrm>
          <a:prstGeom prst="wedgeRoundRectCallout">
            <a:avLst>
              <a:gd name="adj1" fmla="val 1873"/>
              <a:gd name="adj2" fmla="val 98547"/>
              <a:gd name="adj3" fmla="val 16667"/>
            </a:avLst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artisticLineDraw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000" dirty="0">
                <a:latin typeface="+mj-ea"/>
                <a:ea typeface="+mj-ea"/>
              </a:rPr>
              <a:t>X(Twitter)</a:t>
            </a:r>
          </a:p>
          <a:p>
            <a:pPr algn="ctr"/>
            <a:r>
              <a:rPr lang="ja-JP" altLang="en-US" sz="2000" dirty="0">
                <a:latin typeface="+mj-ea"/>
                <a:ea typeface="+mj-ea"/>
              </a:rPr>
              <a:t>投稿機能</a:t>
            </a:r>
            <a:endParaRPr lang="en-US" altLang="ja-JP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0000138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53EB1157-4E10-8823-7BE0-829F888D49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000" y="891420"/>
            <a:ext cx="9784000" cy="5890783"/>
          </a:xfrm>
          <a:prstGeom prst="rect">
            <a:avLst/>
          </a:prstGeom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ja-JP" altLang="en-US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ランキングシステム（開発中）</a:t>
            </a:r>
            <a:endParaRPr lang="en-US" altLang="ja-JP" sz="48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221EB5A-3379-72F4-7571-36E9C5D67329}"/>
              </a:ext>
            </a:extLst>
          </p:cNvPr>
          <p:cNvSpPr/>
          <p:nvPr/>
        </p:nvSpPr>
        <p:spPr>
          <a:xfrm>
            <a:off x="1204000" y="1036769"/>
            <a:ext cx="2118307" cy="316516"/>
          </a:xfrm>
          <a:prstGeom prst="rect">
            <a:avLst/>
          </a:prstGeom>
          <a:solidFill>
            <a:srgbClr val="202020"/>
          </a:solidFill>
          <a:ln>
            <a:noFill/>
          </a:ln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600" dirty="0">
                <a:latin typeface="Copperplate Gothic Bold" panose="020E0705020206020404" pitchFamily="34" charset="0"/>
              </a:rPr>
              <a:t>CrystalMark 3D</a:t>
            </a:r>
            <a:endParaRPr kumimoji="1" lang="ja-JP" altLang="en-US" sz="1600" dirty="0">
              <a:latin typeface="Copperplate Gothic Bold" panose="020E07050202060204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1944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1105287"/>
            <a:ext cx="12192000" cy="46474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8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CrystalMark 3D</a:t>
            </a:r>
          </a:p>
          <a:p>
            <a:pPr algn="ctr"/>
            <a:endParaRPr lang="en-US" altLang="ja-JP" sz="88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pperplate Gothic Bold" panose="020E0705020206020404" pitchFamily="34" charset="0"/>
              <a:ea typeface="UD デジタル 教科書体 NK-B" panose="02020700000000000000" pitchFamily="18" charset="-128"/>
              <a:cs typeface="メイリオ" pitchFamily="50" charset="-128"/>
            </a:endParaRPr>
          </a:p>
          <a:p>
            <a:pPr algn="ctr"/>
            <a:r>
              <a:rPr lang="en-US" altLang="ja-JP" sz="60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2025/03/31</a:t>
            </a:r>
          </a:p>
          <a:p>
            <a:pPr algn="ctr"/>
            <a:r>
              <a:rPr lang="en-US" altLang="ja-JP" sz="60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pperplate Gothic Bold" panose="020E0705020206020404" pitchFamily="34" charset="0"/>
                <a:ea typeface="UD デジタル 教科書体 NK-B" panose="02020700000000000000" pitchFamily="18" charset="-128"/>
                <a:cs typeface="メイリオ" pitchFamily="50" charset="-128"/>
              </a:rPr>
              <a:t>Release!?</a:t>
            </a:r>
          </a:p>
        </p:txBody>
      </p:sp>
    </p:spTree>
    <p:extLst>
      <p:ext uri="{BB962C8B-B14F-4D97-AF65-F5344CB8AC3E}">
        <p14:creationId xmlns:p14="http://schemas.microsoft.com/office/powerpoint/2010/main" val="6399479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2367171"/>
            <a:ext cx="12192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ja-JP" altLang="en-US" sz="66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日本のデモシーンを支える皆様</a:t>
            </a:r>
            <a:endParaRPr lang="en-US" altLang="ja-JP" sz="66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  <a:p>
            <a:pPr algn="ctr"/>
            <a:r>
              <a:rPr lang="ja-JP" altLang="en-US" sz="66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ご協力をお願いします！</a:t>
            </a:r>
            <a:endParaRPr lang="en-US" altLang="ja-JP" sz="66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921838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21C57D78-A30B-4240-A65E-8329A72CA967}"/>
              </a:ext>
            </a:extLst>
          </p:cNvPr>
          <p:cNvSpPr/>
          <p:nvPr/>
        </p:nvSpPr>
        <p:spPr>
          <a:xfrm>
            <a:off x="0" y="11477"/>
            <a:ext cx="12192000" cy="683504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Autofit/>
          </a:bodyPr>
          <a:lstStyle/>
          <a:p>
            <a:pPr algn="ctr"/>
            <a:endParaRPr lang="en-US" altLang="ja-JP" sz="6600" b="1" dirty="0">
              <a:ln w="12700" cmpd="sng">
                <a:solidFill>
                  <a:srgbClr val="FFFFFF"/>
                </a:solidFill>
                <a:prstDash val="solid"/>
              </a:ln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  <p:pic>
        <p:nvPicPr>
          <p:cNvPr id="4" name="図 3" descr="アイコン&#10;&#10;自動的に生成された説明">
            <a:extLst>
              <a:ext uri="{FF2B5EF4-FFF2-40B4-BE49-F238E27FC236}">
                <a16:creationId xmlns:a16="http://schemas.microsoft.com/office/drawing/2014/main" id="{2B040291-1895-AF69-8D61-093F87E079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909" y="2221277"/>
            <a:ext cx="2438400" cy="2438400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1A13AD5-F64C-34F6-B947-AD90591694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84669" y="1065414"/>
            <a:ext cx="5609705" cy="5609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2125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コンテンツ プレースホルダ 2">
            <a:extLst>
              <a:ext uri="{FF2B5EF4-FFF2-40B4-BE49-F238E27FC236}">
                <a16:creationId xmlns:a16="http://schemas.microsoft.com/office/drawing/2014/main" id="{F157F620-4933-4DCF-8A77-859A62FDC0D7}"/>
              </a:ext>
            </a:extLst>
          </p:cNvPr>
          <p:cNvSpPr txBox="1">
            <a:spLocks/>
          </p:cNvSpPr>
          <p:nvPr/>
        </p:nvSpPr>
        <p:spPr>
          <a:xfrm>
            <a:off x="4152002" y="1474345"/>
            <a:ext cx="8039997" cy="390931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914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18288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2860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7432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2004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657600" indent="0" algn="ctr" rtl="0" fontAlgn="base">
              <a:spcBef>
                <a:spcPct val="20000"/>
              </a:spcBef>
              <a:spcAft>
                <a:spcPct val="0"/>
              </a:spcAft>
              <a:buNone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名　前 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｜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 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hiyohiyo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職</a:t>
            </a:r>
            <a:r>
              <a:rPr lang="ja-JP" altLang="en-US" sz="3800" dirty="0">
                <a:latin typeface="UD デジタル 教科書体 NK-B"/>
                <a:ea typeface="UD デジタル 教科書体 NK-B"/>
              </a:rPr>
              <a:t>　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業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 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｜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 会社員（企画職）</a:t>
            </a:r>
            <a:endParaRPr kumimoji="1" lang="en-US" altLang="ja-JP" sz="3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UD デジタル 教科書体 NK-B"/>
              <a:ea typeface="UD デジタル 教科書体 NK-B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趣　味 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｜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 ソフトウェア開発（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26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年）</a:t>
            </a:r>
            <a:endParaRPr kumimoji="1" lang="en-US" altLang="ja-JP" sz="3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UD デジタル 教科書体 NK-B"/>
              <a:ea typeface="UD デジタル 教科書体 NK-B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受　賞 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｜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 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Microsoft MVP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 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for </a:t>
            </a:r>
            <a:b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</a:b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 </a:t>
            </a:r>
            <a:r>
              <a:rPr kumimoji="1" lang="ja-JP" altLang="en-US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　　　　 　 </a:t>
            </a:r>
            <a:r>
              <a:rPr kumimoji="1" lang="en-US" altLang="ja-JP" sz="38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Developer Technologies </a:t>
            </a:r>
            <a:br>
              <a:rPr kumimoji="1" lang="en-US" altLang="ja-JP" sz="3600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</a:b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 　　　　 　  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（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2014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年</a:t>
            </a:r>
            <a:r>
              <a:rPr kumimoji="1" lang="en-US" altLang="ja-JP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1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メイリオ" pitchFamily="50" charset="-128"/>
              </a:rPr>
              <a:t>月～</a:t>
            </a:r>
            <a:r>
              <a:rPr lang="ja-JP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/>
                <a:ea typeface="UD デジタル 教科書体 NK-B"/>
                <a:cs typeface="メイリオ" pitchFamily="50" charset="-128"/>
              </a:rPr>
              <a:t>、</a:t>
            </a:r>
            <a:r>
              <a:rPr lang="en-US" altLang="ja-JP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/>
                <a:ea typeface="UD デジタル 教科書体 NK-B"/>
                <a:cs typeface="メイリオ" pitchFamily="50" charset="-128"/>
              </a:rPr>
              <a:t>11</a:t>
            </a:r>
            <a:r>
              <a:rPr lang="ja-JP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UD デジタル 教科書体 NK-B"/>
                <a:ea typeface="UD デジタル 教科書体 NK-B"/>
                <a:cs typeface="メイリオ" pitchFamily="50" charset="-128"/>
              </a:rPr>
              <a:t>期連続受賞</a:t>
            </a:r>
            <a:r>
              <a:rPr kumimoji="1" lang="ja-JP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UD デジタル 教科書体 NK-B"/>
                <a:ea typeface="UD デジタル 教科書体 NK-B"/>
                <a:cs typeface="+mn-cs"/>
              </a:rPr>
              <a:t>）</a:t>
            </a:r>
            <a:endParaRPr kumimoji="1" lang="en-US" altLang="ja-JP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UD デジタル 教科書体 NK-B"/>
              <a:ea typeface="UD デジタル 教科書体 NK-B"/>
              <a:cs typeface="+mn-cs"/>
            </a:endParaRPr>
          </a:p>
        </p:txBody>
      </p:sp>
      <p:pic>
        <p:nvPicPr>
          <p:cNvPr id="17" name="Picture 2" descr="Microsoft MVP">
            <a:extLst>
              <a:ext uri="{FF2B5EF4-FFF2-40B4-BE49-F238E27FC236}">
                <a16:creationId xmlns:a16="http://schemas.microsoft.com/office/drawing/2014/main" id="{C50E58DB-7838-49D6-BB75-9961C4AEAB5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899" y="4467527"/>
            <a:ext cx="1634104" cy="661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06937CED-C0F7-729C-D33C-D0CD79E862E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1291" r="9776"/>
          <a:stretch/>
        </p:blipFill>
        <p:spPr>
          <a:xfrm>
            <a:off x="-1" y="0"/>
            <a:ext cx="41520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204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46">
            <a:extLst>
              <a:ext uri="{FF2B5EF4-FFF2-40B4-BE49-F238E27FC236}">
                <a16:creationId xmlns:a16="http://schemas.microsoft.com/office/drawing/2014/main" id="{1F301958-DE5F-4AB2-97F9-69B1699A1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+mn-ea"/>
              </a:rPr>
              <a:t>【</a:t>
            </a:r>
            <a:r>
              <a:rPr lang="ja-JP" altLang="en-US" b="1" dirty="0">
                <a:latin typeface="+mn-ea"/>
              </a:rPr>
              <a:t>代表作</a:t>
            </a:r>
            <a:r>
              <a:rPr lang="en-US" altLang="ja-JP" b="1" dirty="0">
                <a:latin typeface="+mn-ea"/>
              </a:rPr>
              <a:t>】</a:t>
            </a:r>
            <a:r>
              <a:rPr lang="ja-JP" altLang="en-US" b="1" dirty="0">
                <a:solidFill>
                  <a:schemeClr val="accent1"/>
                </a:solidFill>
                <a:latin typeface="+mn-ea"/>
              </a:rPr>
              <a:t>以前</a:t>
            </a:r>
            <a:r>
              <a:rPr lang="ja-JP" altLang="en-US" b="1" dirty="0">
                <a:latin typeface="+mn-ea"/>
              </a:rPr>
              <a:t>開発していたソフトウェア</a:t>
            </a:r>
            <a:endParaRPr lang="en-US" b="1" dirty="0">
              <a:latin typeface="+mn-ea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ADB5E4-83CF-47EF-AC04-3689C7951E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5141" y="1436688"/>
            <a:ext cx="5800855" cy="430887"/>
          </a:xfrm>
        </p:spPr>
        <p:txBody>
          <a:bodyPr/>
          <a:lstStyle/>
          <a:p>
            <a:pPr algn="ctr"/>
            <a:r>
              <a:rPr lang="en-US" altLang="ja-JP" b="1" dirty="0"/>
              <a:t>CrystalMark 2004</a:t>
            </a:r>
            <a:r>
              <a:rPr lang="ja-JP" altLang="en-US" b="1" dirty="0"/>
              <a:t> </a:t>
            </a:r>
            <a:r>
              <a:rPr lang="ja-JP" altLang="en-US" sz="2000" b="1" dirty="0"/>
              <a:t>総合ベンチマーク</a:t>
            </a:r>
            <a:endParaRPr lang="ja-JP" alt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080DA2C-210D-4425-AD02-4BE53C4F28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239255" y="1436688"/>
            <a:ext cx="5378070" cy="430887"/>
          </a:xfrm>
        </p:spPr>
        <p:txBody>
          <a:bodyPr/>
          <a:lstStyle/>
          <a:p>
            <a:pPr algn="ctr"/>
            <a:r>
              <a:rPr lang="en-US" b="1" dirty="0" err="1"/>
              <a:t>CrystalCPUID</a:t>
            </a:r>
            <a:r>
              <a:rPr lang="en-US" b="1" dirty="0"/>
              <a:t> </a:t>
            </a:r>
            <a:r>
              <a:rPr lang="en-US" sz="2000" dirty="0"/>
              <a:t>CPU</a:t>
            </a:r>
            <a:r>
              <a:rPr lang="ja-JP" altLang="en-US" sz="2000" dirty="0"/>
              <a:t>情報ソフト</a:t>
            </a:r>
            <a:endParaRPr lang="ja-JP" altLang="en-US" dirty="0"/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C770E41-F286-ED67-6848-763B488C18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EC16DC6-244F-AEA0-0C00-BFD7B13A65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0857AF49-2CF4-33C7-1322-43293F2AF5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/>
          <a:srcRect b="-351"/>
          <a:stretch/>
        </p:blipFill>
        <p:spPr bwMode="auto">
          <a:xfrm>
            <a:off x="6239255" y="2025650"/>
            <a:ext cx="5372102" cy="4568930"/>
          </a:xfrm>
          <a:prstGeom prst="rect">
            <a:avLst/>
          </a:prstGeom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728916F0-3B9B-1BCB-CE15-C4AADAE686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/>
          <a:srcRect t="1" b="696"/>
          <a:stretch/>
        </p:blipFill>
        <p:spPr bwMode="auto">
          <a:xfrm>
            <a:off x="580686" y="2025649"/>
            <a:ext cx="5384418" cy="4832351"/>
          </a:xfrm>
          <a:prstGeom prst="rect">
            <a:avLst/>
          </a:prstGeom>
        </p:spPr>
      </p:pic>
      <p:sp>
        <p:nvSpPr>
          <p:cNvPr id="11" name="四角形: 角を丸くする 10">
            <a:extLst>
              <a:ext uri="{FF2B5EF4-FFF2-40B4-BE49-F238E27FC236}">
                <a16:creationId xmlns:a16="http://schemas.microsoft.com/office/drawing/2014/main" id="{79B53446-7608-8F2D-A084-EB96B8D98457}"/>
              </a:ext>
            </a:extLst>
          </p:cNvPr>
          <p:cNvSpPr/>
          <p:nvPr/>
        </p:nvSpPr>
        <p:spPr>
          <a:xfrm>
            <a:off x="4427477" y="1941397"/>
            <a:ext cx="1620000" cy="432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latin typeface="+mn-ea"/>
              </a:rPr>
              <a:t>フリーウェア</a:t>
            </a:r>
          </a:p>
        </p:txBody>
      </p:sp>
      <p:sp>
        <p:nvSpPr>
          <p:cNvPr id="13" name="四角形: 角を丸くする 12">
            <a:extLst>
              <a:ext uri="{FF2B5EF4-FFF2-40B4-BE49-F238E27FC236}">
                <a16:creationId xmlns:a16="http://schemas.microsoft.com/office/drawing/2014/main" id="{65E8DD1E-1B8B-C0D4-1D5A-180FCBD62D1B}"/>
              </a:ext>
            </a:extLst>
          </p:cNvPr>
          <p:cNvSpPr/>
          <p:nvPr/>
        </p:nvSpPr>
        <p:spPr>
          <a:xfrm>
            <a:off x="9159240" y="1941397"/>
            <a:ext cx="2534490" cy="4320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1800" b="1" dirty="0">
                <a:latin typeface="+mn-ea"/>
              </a:rPr>
              <a:t>修正</a:t>
            </a:r>
            <a:r>
              <a:rPr kumimoji="1" lang="en-US" altLang="ja-JP" sz="1800" b="1" dirty="0">
                <a:latin typeface="+mn-ea"/>
              </a:rPr>
              <a:t>BSD</a:t>
            </a:r>
            <a:r>
              <a:rPr kumimoji="1" lang="ja-JP" altLang="en-US" sz="1800" b="1" dirty="0">
                <a:latin typeface="+mn-ea"/>
              </a:rPr>
              <a:t>ライセンス</a:t>
            </a:r>
          </a:p>
        </p:txBody>
      </p:sp>
    </p:spTree>
    <p:extLst>
      <p:ext uri="{BB962C8B-B14F-4D97-AF65-F5344CB8AC3E}">
        <p14:creationId xmlns:p14="http://schemas.microsoft.com/office/powerpoint/2010/main" val="117302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itle 46">
            <a:extLst>
              <a:ext uri="{FF2B5EF4-FFF2-40B4-BE49-F238E27FC236}">
                <a16:creationId xmlns:a16="http://schemas.microsoft.com/office/drawing/2014/main" id="{1F301958-DE5F-4AB2-97F9-69B1699A1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b="1" dirty="0">
                <a:latin typeface="+mn-ea"/>
              </a:rPr>
              <a:t>【</a:t>
            </a:r>
            <a:r>
              <a:rPr lang="ja-JP" altLang="en-US" b="1" dirty="0">
                <a:latin typeface="+mn-ea"/>
              </a:rPr>
              <a:t>代表作</a:t>
            </a:r>
            <a:r>
              <a:rPr lang="en-US" altLang="ja-JP" b="1" dirty="0">
                <a:latin typeface="+mn-ea"/>
              </a:rPr>
              <a:t>】</a:t>
            </a:r>
            <a:r>
              <a:rPr lang="ja-JP" altLang="en-US" b="1" dirty="0">
                <a:solidFill>
                  <a:schemeClr val="accent1"/>
                </a:solidFill>
                <a:latin typeface="+mn-ea"/>
              </a:rPr>
              <a:t>現在</a:t>
            </a:r>
            <a:r>
              <a:rPr lang="ja-JP" altLang="en-US" b="1" dirty="0">
                <a:latin typeface="+mn-ea"/>
              </a:rPr>
              <a:t>開発しているソフトウェア</a:t>
            </a:r>
            <a:endParaRPr lang="en-US" b="1" dirty="0">
              <a:latin typeface="+mn-ea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FADB5E4-83CF-47EF-AC04-3689C7951EBE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0" y="1436688"/>
            <a:ext cx="6096000" cy="1169551"/>
          </a:xfrm>
        </p:spPr>
        <p:txBody>
          <a:bodyPr/>
          <a:lstStyle/>
          <a:p>
            <a:pPr algn="ctr"/>
            <a:r>
              <a:rPr lang="en-US" altLang="ja-JP" b="1" dirty="0"/>
              <a:t>CrystalDiskMark </a:t>
            </a:r>
            <a:r>
              <a:rPr lang="ja-JP" altLang="en-US" sz="2000" dirty="0"/>
              <a:t>ストレージベンチマーク</a:t>
            </a:r>
          </a:p>
          <a:p>
            <a:endParaRPr lang="ja-JP" altLang="en-US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3080DA2C-210D-4425-AD02-4BE53C4F28FA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096000" y="1436688"/>
            <a:ext cx="6096000" cy="503033"/>
          </a:xfrm>
        </p:spPr>
        <p:txBody>
          <a:bodyPr/>
          <a:lstStyle/>
          <a:p>
            <a:r>
              <a:rPr lang="en-US" b="1" dirty="0" err="1"/>
              <a:t>CrystalDiskInfo</a:t>
            </a:r>
            <a:r>
              <a:rPr lang="en-US" b="1" dirty="0"/>
              <a:t> </a:t>
            </a:r>
            <a:r>
              <a:rPr lang="ja-JP" altLang="en-US" sz="2000" dirty="0"/>
              <a:t>ストレージ情報ソフト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C770E41-F286-ED67-6848-763B488C18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ja-JP" altLang="en-US"/>
          </a:p>
        </p:txBody>
      </p:sp>
      <p:sp>
        <p:nvSpPr>
          <p:cNvPr id="8" name="テキスト プレースホルダー 7">
            <a:extLst>
              <a:ext uri="{FF2B5EF4-FFF2-40B4-BE49-F238E27FC236}">
                <a16:creationId xmlns:a16="http://schemas.microsoft.com/office/drawing/2014/main" id="{CEC16DC6-244F-AEA0-0C00-BFD7B13A657D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ja-JP" altLang="en-US"/>
          </a:p>
        </p:txBody>
      </p:sp>
      <p:pic>
        <p:nvPicPr>
          <p:cNvPr id="2" name="図 1">
            <a:extLst>
              <a:ext uri="{FF2B5EF4-FFF2-40B4-BE49-F238E27FC236}">
                <a16:creationId xmlns:a16="http://schemas.microsoft.com/office/drawing/2014/main" id="{E3BB7CAF-0203-861F-4720-33112C33F1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9256" y="2073914"/>
            <a:ext cx="5373712" cy="4221444"/>
          </a:xfrm>
          <a:prstGeom prst="rect">
            <a:avLst/>
          </a:prstGeom>
        </p:spPr>
      </p:pic>
      <p:pic>
        <p:nvPicPr>
          <p:cNvPr id="4" name="図 3">
            <a:extLst>
              <a:ext uri="{FF2B5EF4-FFF2-40B4-BE49-F238E27FC236}">
                <a16:creationId xmlns:a16="http://schemas.microsoft.com/office/drawing/2014/main" id="{FD65CF8D-2367-C65B-29C6-57975F7DB8E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198" y="2073913"/>
            <a:ext cx="5365237" cy="3908746"/>
          </a:xfrm>
          <a:prstGeom prst="rect">
            <a:avLst/>
          </a:prstGeom>
        </p:spPr>
      </p:pic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83C6CB10-BD94-8596-316D-6D7763277924}"/>
              </a:ext>
            </a:extLst>
          </p:cNvPr>
          <p:cNvSpPr/>
          <p:nvPr/>
        </p:nvSpPr>
        <p:spPr>
          <a:xfrm>
            <a:off x="3645435" y="2017064"/>
            <a:ext cx="2304000" cy="923517"/>
          </a:xfrm>
          <a:prstGeom prst="roundRect">
            <a:avLst>
              <a:gd name="adj" fmla="val 8380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b="1" dirty="0">
                <a:latin typeface="+mn-ea"/>
              </a:rPr>
              <a:t>MIT</a:t>
            </a:r>
            <a:r>
              <a:rPr kumimoji="1" lang="ja-JP" altLang="en-US" sz="1800" b="1" dirty="0">
                <a:latin typeface="+mn-ea"/>
              </a:rPr>
              <a:t>ライセンス</a:t>
            </a:r>
            <a:r>
              <a:rPr kumimoji="1" lang="en-US" altLang="ja-JP" sz="1800" b="1" dirty="0">
                <a:latin typeface="+mn-ea"/>
              </a:rPr>
              <a:t>3,400</a:t>
            </a:r>
            <a:r>
              <a:rPr kumimoji="1" lang="ja-JP" altLang="en-US" sz="1800" b="1" dirty="0">
                <a:latin typeface="+mn-ea"/>
              </a:rPr>
              <a:t>万</a:t>
            </a:r>
            <a:r>
              <a:rPr kumimoji="1" lang="en-US" altLang="ja-JP" sz="1800" b="1" dirty="0">
                <a:latin typeface="+mn-ea"/>
              </a:rPr>
              <a:t>DL</a:t>
            </a:r>
          </a:p>
          <a:p>
            <a:pPr algn="ctr"/>
            <a:r>
              <a:rPr lang="ja-JP" altLang="en-US" b="1" dirty="0">
                <a:solidFill>
                  <a:srgbClr val="FFFF00"/>
                </a:solidFill>
                <a:latin typeface="+mn-ea"/>
              </a:rPr>
              <a:t>約</a:t>
            </a:r>
            <a:r>
              <a:rPr lang="en-US" altLang="ja-JP" b="1" dirty="0">
                <a:solidFill>
                  <a:srgbClr val="FFFF00"/>
                </a:solidFill>
                <a:latin typeface="+mn-ea"/>
              </a:rPr>
              <a:t>1</a:t>
            </a:r>
            <a:r>
              <a:rPr lang="ja-JP" altLang="en-US" b="1" dirty="0">
                <a:solidFill>
                  <a:srgbClr val="FFFF00"/>
                </a:solidFill>
                <a:latin typeface="+mn-ea"/>
              </a:rPr>
              <a:t>万</a:t>
            </a:r>
            <a:r>
              <a:rPr lang="en-US" altLang="ja-JP" b="1" dirty="0">
                <a:solidFill>
                  <a:srgbClr val="FFFF00"/>
                </a:solidFill>
                <a:latin typeface="+mn-ea"/>
              </a:rPr>
              <a:t>DL/</a:t>
            </a:r>
            <a:r>
              <a:rPr lang="ja-JP" altLang="en-US" b="1" dirty="0">
                <a:solidFill>
                  <a:srgbClr val="FFFF00"/>
                </a:solidFill>
                <a:latin typeface="+mn-ea"/>
              </a:rPr>
              <a:t>日</a:t>
            </a:r>
            <a:endParaRPr kumimoji="1" lang="ja-JP" altLang="en-US" sz="1800" b="1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7" name="四角形: 角を丸くする 6">
            <a:extLst>
              <a:ext uri="{FF2B5EF4-FFF2-40B4-BE49-F238E27FC236}">
                <a16:creationId xmlns:a16="http://schemas.microsoft.com/office/drawing/2014/main" id="{8288EAA5-378C-770E-8C42-DE2852D2971D}"/>
              </a:ext>
            </a:extLst>
          </p:cNvPr>
          <p:cNvSpPr/>
          <p:nvPr/>
        </p:nvSpPr>
        <p:spPr>
          <a:xfrm>
            <a:off x="9302783" y="2017063"/>
            <a:ext cx="2304000" cy="923518"/>
          </a:xfrm>
          <a:prstGeom prst="roundRect">
            <a:avLst>
              <a:gd name="adj" fmla="val 10997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sz="1800" b="1" dirty="0">
                <a:latin typeface="+mn-ea"/>
              </a:rPr>
              <a:t>MIT</a:t>
            </a:r>
            <a:r>
              <a:rPr kumimoji="1" lang="ja-JP" altLang="en-US" sz="1800" b="1" dirty="0">
                <a:latin typeface="+mn-ea"/>
              </a:rPr>
              <a:t>ライセンス</a:t>
            </a:r>
            <a:r>
              <a:rPr kumimoji="1" lang="en-US" altLang="ja-JP" sz="1800" b="1" dirty="0">
                <a:latin typeface="+mn-ea"/>
              </a:rPr>
              <a:t>7,000</a:t>
            </a:r>
            <a:r>
              <a:rPr kumimoji="1" lang="ja-JP" altLang="en-US" sz="1800" b="1" dirty="0">
                <a:latin typeface="+mn-ea"/>
              </a:rPr>
              <a:t>万</a:t>
            </a:r>
            <a:r>
              <a:rPr kumimoji="1" lang="en-US" altLang="ja-JP" sz="1800" b="1" dirty="0">
                <a:latin typeface="+mn-ea"/>
              </a:rPr>
              <a:t>DL</a:t>
            </a:r>
          </a:p>
          <a:p>
            <a:pPr algn="ctr"/>
            <a:r>
              <a:rPr lang="ja-JP" altLang="en-US" b="1" dirty="0">
                <a:solidFill>
                  <a:srgbClr val="FFFF00"/>
                </a:solidFill>
                <a:latin typeface="+mn-ea"/>
              </a:rPr>
              <a:t>約</a:t>
            </a:r>
            <a:r>
              <a:rPr lang="en-US" altLang="ja-JP" b="1" dirty="0">
                <a:solidFill>
                  <a:srgbClr val="FFFF00"/>
                </a:solidFill>
                <a:latin typeface="+mn-ea"/>
              </a:rPr>
              <a:t>3</a:t>
            </a:r>
            <a:r>
              <a:rPr lang="ja-JP" altLang="en-US" b="1" dirty="0">
                <a:solidFill>
                  <a:srgbClr val="FFFF00"/>
                </a:solidFill>
                <a:latin typeface="+mn-ea"/>
              </a:rPr>
              <a:t>万</a:t>
            </a:r>
            <a:r>
              <a:rPr lang="en-US" altLang="ja-JP" b="1" dirty="0">
                <a:solidFill>
                  <a:srgbClr val="FFFF00"/>
                </a:solidFill>
                <a:latin typeface="+mn-ea"/>
              </a:rPr>
              <a:t>DL/</a:t>
            </a:r>
            <a:r>
              <a:rPr lang="ja-JP" altLang="en-US" b="1" dirty="0">
                <a:solidFill>
                  <a:srgbClr val="FFFF00"/>
                </a:solidFill>
                <a:latin typeface="+mn-ea"/>
              </a:rPr>
              <a:t>日</a:t>
            </a:r>
            <a:endParaRPr kumimoji="1" lang="ja-JP" altLang="en-US" sz="1800" b="1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AC271DDF-A103-47DE-5C78-AC8C2C3671DA}"/>
              </a:ext>
            </a:extLst>
          </p:cNvPr>
          <p:cNvSpPr/>
          <p:nvPr/>
        </p:nvSpPr>
        <p:spPr>
          <a:xfrm>
            <a:off x="0" y="4816312"/>
            <a:ext cx="12192000" cy="1489520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6600" dirty="0"/>
              <a:t>合計</a:t>
            </a:r>
            <a:r>
              <a:rPr kumimoji="1" lang="en-US" altLang="ja-JP" sz="6600" dirty="0"/>
              <a:t>1</a:t>
            </a:r>
            <a:r>
              <a:rPr kumimoji="1" lang="ja-JP" altLang="en-US" sz="6600" dirty="0"/>
              <a:t>億ダウンロード以上</a:t>
            </a:r>
            <a:endParaRPr kumimoji="1" lang="en-US" altLang="ja-JP" sz="6600" dirty="0"/>
          </a:p>
          <a:p>
            <a:pPr algn="ctr"/>
            <a:r>
              <a:rPr lang="en-US" altLang="ja-JP" dirty="0"/>
              <a:t>※OSDN.net/SourceForge.net</a:t>
            </a:r>
            <a:r>
              <a:rPr lang="ja-JP" altLang="en-US" dirty="0"/>
              <a:t>配信分のみ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887803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画像">
            <a:extLst>
              <a:ext uri="{FF2B5EF4-FFF2-40B4-BE49-F238E27FC236}">
                <a16:creationId xmlns:a16="http://schemas.microsoft.com/office/drawing/2014/main" id="{37F568B8-34F6-ACB3-30C9-8E3A895079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74" y="1786829"/>
            <a:ext cx="5307943" cy="361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画像">
            <a:extLst>
              <a:ext uri="{FF2B5EF4-FFF2-40B4-BE49-F238E27FC236}">
                <a16:creationId xmlns:a16="http://schemas.microsoft.com/office/drawing/2014/main" id="{670FBC87-F464-D312-EBD2-AD9E859CE0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9481" y="1786829"/>
            <a:ext cx="6560245" cy="361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5750004"/>
            <a:ext cx="12192000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6600" b="1" i="0" u="none" strike="noStrike" kern="1200" cap="none" spc="0" normalizeH="0" baseline="0" noProof="0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UD デジタル 教科書体 NK-B"/>
                <a:ea typeface="UD デジタル 教科書体 NK-B" panose="02020700000000000000" pitchFamily="18" charset="-128"/>
                <a:cs typeface="メイリオ" pitchFamily="50" charset="-128"/>
              </a:rPr>
              <a:t>2024/03/31</a:t>
            </a:r>
            <a:r>
              <a:rPr kumimoji="1" lang="ja-JP" altLang="en-US" sz="6600" b="1" i="0" u="none" strike="noStrike" kern="1200" cap="none" spc="0" normalizeH="0" baseline="0" noProof="0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uLnTx/>
                <a:uFillTx/>
                <a:latin typeface="UD デジタル 教科書体 NK-B"/>
                <a:ea typeface="UD デジタル 教科書体 NK-B" panose="02020700000000000000" pitchFamily="18" charset="-128"/>
                <a:cs typeface="メイリオ" pitchFamily="50" charset="-128"/>
              </a:rPr>
              <a:t>リリース！</a:t>
            </a:r>
            <a:endParaRPr kumimoji="1" lang="en-US" altLang="ja-JP" sz="6600" b="1" i="0" u="none" strike="noStrike" kern="1200" cap="none" spc="0" normalizeH="0" baseline="0" noProof="0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UD デジタル 教科書体 NK-B"/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  <p:pic>
        <p:nvPicPr>
          <p:cNvPr id="3" name="図 2">
            <a:extLst>
              <a:ext uri="{FF2B5EF4-FFF2-40B4-BE49-F238E27FC236}">
                <a16:creationId xmlns:a16="http://schemas.microsoft.com/office/drawing/2014/main" id="{9FACE720-E173-D6B6-8667-B7B257DE75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2912" y="272223"/>
            <a:ext cx="9586175" cy="11277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6715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E574C2BF-C059-4E14-7E40-769A91E52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5111" y="1545009"/>
            <a:ext cx="7958157" cy="4911914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63091280-AFBA-A0D4-6384-6A7168142DB2}"/>
              </a:ext>
            </a:extLst>
          </p:cNvPr>
          <p:cNvSpPr/>
          <p:nvPr/>
        </p:nvSpPr>
        <p:spPr>
          <a:xfrm>
            <a:off x="-1810" y="3547"/>
            <a:ext cx="12192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lvl="0" algn="ctr"/>
            <a:r>
              <a:rPr lang="ja-JP" altLang="en-US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ある日</a:t>
            </a:r>
            <a:r>
              <a:rPr lang="en-US" altLang="ja-JP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Renard</a:t>
            </a:r>
            <a:r>
              <a:rPr lang="ja-JP" altLang="en-US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さんと</a:t>
            </a:r>
            <a:r>
              <a:rPr lang="en-US" altLang="ja-JP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gam0022</a:t>
            </a:r>
            <a:r>
              <a:rPr lang="ja-JP" altLang="en-US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さんの</a:t>
            </a:r>
            <a:endParaRPr lang="en-US" altLang="ja-JP" sz="48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  <a:p>
            <a:pPr lvl="0" algn="ctr"/>
            <a:r>
              <a:rPr lang="ja-JP" altLang="en-US" sz="48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ライブコーディング動画に出会いました。</a:t>
            </a:r>
            <a:endParaRPr kumimoji="1" lang="en-US" altLang="ja-JP" sz="4800" b="1" i="0" u="none" strike="noStrike" kern="1200" cap="none" spc="0" normalizeH="0" baseline="0" noProof="0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uLnTx/>
              <a:uFillTx/>
              <a:latin typeface="UD デジタル 教科書体 NK-B"/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968CE585-CA4B-3F05-5441-2FD0B7FA72DF}"/>
              </a:ext>
            </a:extLst>
          </p:cNvPr>
          <p:cNvSpPr txBox="1"/>
          <p:nvPr/>
        </p:nvSpPr>
        <p:spPr>
          <a:xfrm>
            <a:off x="1" y="6485121"/>
            <a:ext cx="1219199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ja-JP" altLang="en-US" dirty="0"/>
              <a:t>「デモシーン」で表現される世界と「ライブコーディング」の世界 </a:t>
            </a:r>
            <a:r>
              <a:rPr lang="en-US" altLang="ja-JP" dirty="0"/>
              <a:t>(</a:t>
            </a:r>
            <a:r>
              <a:rPr lang="ja-JP" altLang="en-US" dirty="0"/>
              <a:t>第</a:t>
            </a:r>
            <a:r>
              <a:rPr lang="en-US" altLang="ja-JP" dirty="0"/>
              <a:t>10</a:t>
            </a:r>
            <a:r>
              <a:rPr lang="ja-JP" altLang="en-US" dirty="0"/>
              <a:t>回 新千歳空港国際アニメーション映画祭</a:t>
            </a:r>
            <a:r>
              <a:rPr lang="en-US" altLang="ja-JP" dirty="0"/>
              <a:t>)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636552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2367171"/>
            <a:ext cx="12192000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6600" b="1" dirty="0" err="1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demoscene</a:t>
            </a:r>
            <a:r>
              <a:rPr lang="ja-JP" altLang="en-US" sz="66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の魅力を伝える</a:t>
            </a:r>
            <a:endParaRPr lang="en-US" altLang="ja-JP" sz="66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  <a:p>
            <a:pPr algn="ctr"/>
            <a:r>
              <a:rPr lang="en-US" altLang="ja-JP" sz="66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3D</a:t>
            </a:r>
            <a:r>
              <a:rPr lang="ja-JP" altLang="en-US" sz="66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</a:rPr>
              <a:t>ベンチマークを作りたい！</a:t>
            </a:r>
            <a:endParaRPr lang="en-US" altLang="ja-JP" sz="66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325604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1DB473-3147-4A1C-B165-EEB7C7B03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377FEC96-14FA-62AC-780A-4B4886082A74}"/>
              </a:ext>
            </a:extLst>
          </p:cNvPr>
          <p:cNvSpPr/>
          <p:nvPr/>
        </p:nvSpPr>
        <p:spPr>
          <a:xfrm>
            <a:off x="0" y="2767280"/>
            <a:ext cx="12192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8000" b="1" dirty="0">
                <a:ln w="952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ea typeface="UD デジタル 教科書体 NK-B" panose="02020700000000000000" pitchFamily="18" charset="-128"/>
                <a:cs typeface="メイリオ" pitchFamily="50" charset="-128"/>
                <a:hlinkClick r:id="rId2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demo</a:t>
            </a:r>
            <a:endParaRPr lang="en-US" altLang="ja-JP" sz="8000" b="1" dirty="0">
              <a:ln w="952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ea typeface="UD デジタル 教科書体 NK-B" panose="02020700000000000000" pitchFamily="18" charset="-128"/>
              <a:cs typeface="メイリオ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3884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2FA342-0806-8DEE-6D21-95A874965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2A6708ED-C3ED-9AFF-4985-57CC8122E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1633" y="323662"/>
            <a:ext cx="9288734" cy="62831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995752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ユーザー定義 1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26651</TotalTime>
  <Words>282</Words>
  <Application>Microsoft Office PowerPoint</Application>
  <PresentationFormat>ワイド画面</PresentationFormat>
  <Paragraphs>56</Paragraphs>
  <Slides>15</Slides>
  <Notes>3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15</vt:i4>
      </vt:variant>
    </vt:vector>
  </HeadingPairs>
  <TitlesOfParts>
    <vt:vector size="23" baseType="lpstr">
      <vt:lpstr>UD デジタル 教科書体 NK-B</vt:lpstr>
      <vt:lpstr>游ゴシック</vt:lpstr>
      <vt:lpstr>Arial</vt:lpstr>
      <vt:lpstr>Copperplate Gothic Bold</vt:lpstr>
      <vt:lpstr>Segoe UI</vt:lpstr>
      <vt:lpstr>Verdana</vt:lpstr>
      <vt:lpstr>2_Office ​​テーマ</vt:lpstr>
      <vt:lpstr>Office ​​テーマ</vt:lpstr>
      <vt:lpstr>PowerPoint プレゼンテーション</vt:lpstr>
      <vt:lpstr>PowerPoint プレゼンテーション</vt:lpstr>
      <vt:lpstr>【代表作】以前開発していたソフトウェア</vt:lpstr>
      <vt:lpstr>【代表作】現在開発しているソフトウェア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CrystalMark 3D Heaven Zero</dc:title>
  <dc:subject>CrystalMark 3D Heaven Zero</dc:subject>
  <dc:creator>Miyazaki Noriyuki</dc:creator>
  <cp:lastModifiedBy>Noriyuki Miyazaki</cp:lastModifiedBy>
  <cp:revision>764</cp:revision>
  <dcterms:created xsi:type="dcterms:W3CDTF">2018-07-29T13:09:01Z</dcterms:created>
  <dcterms:modified xsi:type="dcterms:W3CDTF">2024-10-30T14:50:19Z</dcterms:modified>
</cp:coreProperties>
</file>